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theme/theme2.xml" ContentType="application/vnd.openxmlformats-officedocument.them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"/>
  </p:notesMasterIdLst>
  <p:sldIdLst>
    <p:sldId id="257" r:id="rId2"/>
    <p:sldId id="316" r:id="rId3"/>
    <p:sldId id="314" r:id="rId4"/>
    <p:sldId id="313" r:id="rId5"/>
    <p:sldId id="29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808"/>
    <a:srgbClr val="FF3300"/>
    <a:srgbClr val="FFFF00"/>
    <a:srgbClr val="F93D3D"/>
    <a:srgbClr val="FF0000"/>
    <a:srgbClr val="0D04B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4660"/>
  </p:normalViewPr>
  <p:slideViewPr>
    <p:cSldViewPr>
      <p:cViewPr varScale="1">
        <p:scale>
          <a:sx n="107" d="100"/>
          <a:sy n="107" d="100"/>
        </p:scale>
        <p:origin x="-2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40306.DEP\Application%20Data\Microsoft\Excel\&#1095;&#1080;&#1089;&#1083;&#1077;&#1085;&#1085;&#1086;&#1089;&#1090;&#1100;%20&#1086;&#1073;&#1088;&#1072;&#1090;&#1080;&#1074;&#1096;&#1080;&#1093;&#1089;&#1103;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40306.DEP\Application%20Data\Microsoft\Excel\&#1095;&#1080;&#1089;&#1083;&#1077;&#1085;&#1085;&#1086;&#1089;&#1090;&#1100;%20&#1086;&#1073;&#1088;&#1072;&#1090;&#1080;&#1074;&#1096;&#1080;&#1093;&#1089;&#1103;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LOSKUTOV\&#1058;&#1072;&#1073;&#1083;&#1080;&#1094;&#1099;%20&#1074;%20&#1082;&#1086;&#1083;&#1083;&#1077;&#1075;&#1080;&#1080;\&#1059;&#1076;&#1077;&#1083;&#1100;&#1085;&#1099;&#1081;%20&#1074;&#1077;&#1089;%20&#1090;&#1088;&#1091;&#1076;-&#1074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&#1044;&#1088;&#1091;&#1078;&#1080;&#1085;&#1080;&#1085;&#1072;\&#1050;&#1086;&#1083;&#1083;&#1077;&#1075;&#1080;&#1103;%2027%20&#1084;&#1072;&#1103;%202014%20&#1075;&#1086;&#1076;&#1072;\&#1057;&#1074;&#1077;&#1076;&#1077;&#1085;&#1080;&#1103;%20&#1086;%20&#1090;&#1088;&#1091;&#1076;-&#1074;&#1077;%20&#1080;&#1085;&#1074;&#1072;&#1083;&#1080;&#1076;&#1086;&#107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40305\temp\&#1058;&#1072;&#1073;&#1083;&#1080;&#1094;&#1099;%20&#1074;%20&#1082;&#1086;&#1083;&#1083;&#1077;&#1075;&#1080;&#1080;\&#1057;&#1086;&#1079;&#1083;&#1072;&#1085;&#1085;&#1099;&#1077;%20&#1088;&#1072;&#1073;&#1086;&#1095;&#1080;&#1077;%20&#1084;&#1077;&#1089;&#1090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Sylfaen" pitchFamily="18" charset="0"/>
              </a:defRPr>
            </a:pPr>
            <a:r>
              <a:rPr lang="ru-RU" sz="1400" dirty="0" smtClean="0">
                <a:latin typeface="Sylfaen" pitchFamily="18" charset="0"/>
              </a:rPr>
              <a:t>2012 год</a:t>
            </a:r>
            <a:br>
              <a:rPr lang="ru-RU" sz="1400" dirty="0" smtClean="0">
                <a:latin typeface="Sylfaen" pitchFamily="18" charset="0"/>
              </a:rPr>
            </a:br>
            <a:endParaRPr lang="ru-RU" sz="1400" dirty="0">
              <a:latin typeface="Sylfaen" pitchFamily="18" charset="0"/>
            </a:endParaRPr>
          </a:p>
        </c:rich>
      </c:tx>
      <c:layout>
        <c:manualLayout>
          <c:xMode val="edge"/>
          <c:yMode val="edge"/>
          <c:x val="0.42095754478058661"/>
          <c:y val="5.70370078740158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85702445089112E-2"/>
          <c:y val="0.1785587926509187"/>
          <c:w val="0.50431643412994376"/>
          <c:h val="0.68322178477690287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/>
          </c:spPr>
          <c:dPt>
            <c:idx val="0"/>
            <c:spPr>
              <a:solidFill>
                <a:srgbClr val="000066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explosion val="1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/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multiLvlStrRef>
              <c:f>Лист1!$A$36:$C$37</c:f>
              <c:multiLvlStrCache>
                <c:ptCount val="3"/>
                <c:lvl>
                  <c:pt idx="1">
                    <c:v>Мужчины</c:v>
                  </c:pt>
                  <c:pt idx="2">
                    <c:v>Женщины</c:v>
                  </c:pt>
                </c:lvl>
                <c:lvl>
                  <c:pt idx="0">
                    <c:v>ВСЕГО: 1085 чел.</c:v>
                  </c:pt>
                  <c:pt idx="1">
                    <c:v>2012 год</c:v>
                  </c:pt>
                </c:lvl>
              </c:multiLvlStrCache>
            </c:multiLvlStrRef>
          </c:cat>
          <c:val>
            <c:numRef>
              <c:f>Лист1!$A$38:$C$38</c:f>
              <c:numCache>
                <c:formatCode>General</c:formatCode>
                <c:ptCount val="3"/>
                <c:pt idx="1">
                  <c:v>712</c:v>
                </c:pt>
                <c:pt idx="2">
                  <c:v>373</c:v>
                </c:pt>
              </c:numCache>
            </c:numRef>
          </c:val>
        </c:ser>
        <c:dLbls>
          <c:showPercent val="1"/>
        </c:dLbls>
      </c:pie3DChart>
      <c:spPr>
        <a:solidFill>
          <a:srgbClr val="0066FF"/>
        </a:solidFill>
      </c:spPr>
    </c:plotArea>
    <c:legend>
      <c:legendPos val="r"/>
      <c:layout>
        <c:manualLayout>
          <c:xMode val="edge"/>
          <c:yMode val="edge"/>
          <c:x val="0.6323345765989784"/>
          <c:y val="0.40141574803149604"/>
          <c:w val="0.33257770410277704"/>
          <c:h val="0.2034015748031496"/>
        </c:manualLayout>
      </c:layout>
      <c:txPr>
        <a:bodyPr/>
        <a:lstStyle/>
        <a:p>
          <a:pPr>
            <a:defRPr sz="1100">
              <a:latin typeface="Sylfaen" pitchFamily="18" charset="0"/>
            </a:defRPr>
          </a:pPr>
          <a:endParaRPr lang="ru-RU"/>
        </a:p>
      </c:txPr>
    </c:legend>
    <c:plotVisOnly val="1"/>
  </c:chart>
  <c:spPr>
    <a:solidFill>
      <a:schemeClr val="accent2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Sylfaen" pitchFamily="18" charset="0"/>
              </a:defRPr>
            </a:pPr>
            <a:r>
              <a:rPr lang="ru-RU" sz="1400" baseline="0" dirty="0" smtClean="0">
                <a:latin typeface="Sylfaen" pitchFamily="18" charset="0"/>
              </a:rPr>
              <a:t/>
            </a:r>
            <a:br>
              <a:rPr lang="ru-RU" sz="1400" baseline="0" dirty="0" smtClean="0">
                <a:latin typeface="Sylfaen" pitchFamily="18" charset="0"/>
              </a:rPr>
            </a:br>
            <a:r>
              <a:rPr lang="ru-RU" sz="1400" baseline="0" dirty="0" smtClean="0">
                <a:latin typeface="Sylfaen" pitchFamily="18" charset="0"/>
              </a:rPr>
              <a:t> 2013 год</a:t>
            </a:r>
            <a:r>
              <a:rPr lang="ru-RU" sz="1400" baseline="0" dirty="0">
                <a:latin typeface="Sylfaen" pitchFamily="18" charset="0"/>
              </a:rPr>
              <a:t/>
            </a:r>
            <a:br>
              <a:rPr lang="ru-RU" sz="1400" baseline="0" dirty="0">
                <a:latin typeface="Sylfaen" pitchFamily="18" charset="0"/>
              </a:rPr>
            </a:br>
            <a:endParaRPr lang="ru-RU" sz="1400" dirty="0">
              <a:latin typeface="Sylfaen" pitchFamily="18" charset="0"/>
            </a:endParaRPr>
          </a:p>
        </c:rich>
      </c:tx>
      <c:layout>
        <c:manualLayout>
          <c:xMode val="edge"/>
          <c:yMode val="edge"/>
          <c:x val="0.42007321453239399"/>
          <c:y val="2.9272965879265133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2781001059078212E-2"/>
          <c:y val="0.21943175853018393"/>
          <c:w val="0.50431643412994376"/>
          <c:h val="0.6334358899582001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explosion val="8"/>
          <c:dPt>
            <c:idx val="0"/>
            <c:spPr>
              <a:solidFill>
                <a:schemeClr val="bg1"/>
              </a:solidFill>
            </c:spPr>
          </c:dPt>
          <c:dPt>
            <c:idx val="1"/>
            <c:explosion val="1"/>
            <c:spPr>
              <a:solidFill>
                <a:srgbClr val="FF330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multiLvlStrRef>
              <c:f>Лист1!$A$40:$C$41</c:f>
              <c:multiLvlStrCache>
                <c:ptCount val="3"/>
                <c:lvl>
                  <c:pt idx="1">
                    <c:v>Мужчины</c:v>
                  </c:pt>
                  <c:pt idx="2">
                    <c:v>Женщины</c:v>
                  </c:pt>
                </c:lvl>
                <c:lvl>
                  <c:pt idx="0">
                    <c:v>ВСЕГО: 1007 чел.</c:v>
                  </c:pt>
                  <c:pt idx="1">
                    <c:v>2013 год</c:v>
                  </c:pt>
                </c:lvl>
              </c:multiLvlStrCache>
            </c:multiLvlStrRef>
          </c:cat>
          <c:val>
            <c:numRef>
              <c:f>Лист1!$A$42:$C$42</c:f>
              <c:numCache>
                <c:formatCode>General</c:formatCode>
                <c:ptCount val="3"/>
                <c:pt idx="1">
                  <c:v>645</c:v>
                </c:pt>
                <c:pt idx="2">
                  <c:v>362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987843624810204"/>
          <c:y val="0.4221409448818898"/>
          <c:w val="0.33257770410277704"/>
          <c:h val="0.2034015748031496"/>
        </c:manualLayout>
      </c:layout>
      <c:txPr>
        <a:bodyPr/>
        <a:lstStyle/>
        <a:p>
          <a:pPr>
            <a:defRPr sz="1100">
              <a:latin typeface="Sylfaen" pitchFamily="18" charset="0"/>
            </a:defRPr>
          </a:pPr>
          <a:endParaRPr lang="ru-RU"/>
        </a:p>
      </c:txPr>
    </c:legend>
    <c:plotVisOnly val="1"/>
  </c:chart>
  <c:spPr>
    <a:solidFill>
      <a:srgbClr val="0066FF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60"/>
      <c:depthPercent val="150"/>
      <c:rAngAx val="1"/>
    </c:view3D>
    <c:sideWall>
      <c:spPr>
        <a:gradFill>
          <a:gsLst>
            <a:gs pos="0">
              <a:schemeClr val="accent1">
                <a:lumMod val="75000"/>
              </a:schemeClr>
            </a:gs>
            <a:gs pos="50000">
              <a:srgbClr val="66CCFF">
                <a:tint val="44500"/>
                <a:satMod val="160000"/>
              </a:srgbClr>
            </a:gs>
            <a:gs pos="100000">
              <a:srgbClr val="66CCFF">
                <a:tint val="23500"/>
                <a:satMod val="160000"/>
              </a:srgb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38100"/>
        </a:sp3d>
      </c:spPr>
    </c:sideWall>
    <c:backWall>
      <c:spPr>
        <a:gradFill>
          <a:gsLst>
            <a:gs pos="0">
              <a:schemeClr val="accent1">
                <a:lumMod val="75000"/>
              </a:schemeClr>
            </a:gs>
            <a:gs pos="50000">
              <a:srgbClr val="66CCFF">
                <a:tint val="44500"/>
                <a:satMod val="160000"/>
              </a:srgbClr>
            </a:gs>
            <a:gs pos="100000">
              <a:srgbClr val="66CCFF">
                <a:tint val="23500"/>
                <a:satMod val="160000"/>
              </a:srgb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B w="38100"/>
        </a:sp3d>
      </c:spPr>
    </c:backWall>
    <c:plotArea>
      <c:layout>
        <c:manualLayout>
          <c:layoutTarget val="inner"/>
          <c:xMode val="edge"/>
          <c:yMode val="edge"/>
          <c:x val="7.7156375189943421E-2"/>
          <c:y val="4.1115283666464747E-2"/>
          <c:w val="0.62493139015518229"/>
          <c:h val="0.67485281647487116"/>
        </c:manualLayout>
      </c:layout>
      <c:bar3DChart>
        <c:barDir val="col"/>
        <c:grouping val="clustered"/>
        <c:ser>
          <c:idx val="0"/>
          <c:order val="0"/>
          <c:tx>
            <c:strRef>
              <c:f>'срав на 1.12.14'!$B$5:$B$6</c:f>
              <c:strCache>
                <c:ptCount val="1"/>
                <c:pt idx="0">
                  <c:v>Удельный вес трудоустроенных от числа обратившихся, % 2012 год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'срав на 1.12.14'!$A$7:$A$24</c:f>
              <c:strCache>
                <c:ptCount val="18"/>
                <c:pt idx="0">
                  <c:v>г.Йошкар-Ола</c:v>
                </c:pt>
                <c:pt idx="1">
                  <c:v>г.Волжск</c:v>
                </c:pt>
                <c:pt idx="2">
                  <c:v>Волжский</c:v>
                </c:pt>
                <c:pt idx="3">
                  <c:v>г.Козьмодемьянск</c:v>
                </c:pt>
                <c:pt idx="4">
                  <c:v>Горномарийский</c:v>
                </c:pt>
                <c:pt idx="5">
                  <c:v>Звениговский</c:v>
                </c:pt>
                <c:pt idx="6">
                  <c:v>Килемарский </c:v>
                </c:pt>
                <c:pt idx="7">
                  <c:v>Куженерский </c:v>
                </c:pt>
                <c:pt idx="8">
                  <c:v>Мари-Турекский </c:v>
                </c:pt>
                <c:pt idx="9">
                  <c:v>Медведевский </c:v>
                </c:pt>
                <c:pt idx="10">
                  <c:v>Моркинский </c:v>
                </c:pt>
                <c:pt idx="11">
                  <c:v>Новоторъяльский </c:v>
                </c:pt>
                <c:pt idx="12">
                  <c:v>Оршанский </c:v>
                </c:pt>
                <c:pt idx="13">
                  <c:v>Параньгинский </c:v>
                </c:pt>
                <c:pt idx="14">
                  <c:v>Сернурский </c:v>
                </c:pt>
                <c:pt idx="15">
                  <c:v>Советский </c:v>
                </c:pt>
                <c:pt idx="16">
                  <c:v>Юринский </c:v>
                </c:pt>
                <c:pt idx="17">
                  <c:v>ИТОГО</c:v>
                </c:pt>
              </c:strCache>
            </c:strRef>
          </c:cat>
          <c:val>
            <c:numRef>
              <c:f>'срав на 1.12.14'!$B$7:$B$24</c:f>
              <c:numCache>
                <c:formatCode>0.0</c:formatCode>
                <c:ptCount val="18"/>
                <c:pt idx="0">
                  <c:v>36.4</c:v>
                </c:pt>
                <c:pt idx="1">
                  <c:v>26.1</c:v>
                </c:pt>
                <c:pt idx="2">
                  <c:v>42.5</c:v>
                </c:pt>
                <c:pt idx="3">
                  <c:v>52.4</c:v>
                </c:pt>
                <c:pt idx="4">
                  <c:v>71.400000000000006</c:v>
                </c:pt>
                <c:pt idx="5">
                  <c:v>14.3</c:v>
                </c:pt>
                <c:pt idx="6">
                  <c:v>28.1</c:v>
                </c:pt>
                <c:pt idx="7">
                  <c:v>44.4</c:v>
                </c:pt>
                <c:pt idx="8">
                  <c:v>39</c:v>
                </c:pt>
                <c:pt idx="9">
                  <c:v>29.4</c:v>
                </c:pt>
                <c:pt idx="10">
                  <c:v>35</c:v>
                </c:pt>
                <c:pt idx="11">
                  <c:v>50</c:v>
                </c:pt>
                <c:pt idx="12">
                  <c:v>26.1</c:v>
                </c:pt>
                <c:pt idx="13">
                  <c:v>57.1</c:v>
                </c:pt>
                <c:pt idx="14">
                  <c:v>19.399999999999999</c:v>
                </c:pt>
                <c:pt idx="15">
                  <c:v>33.9</c:v>
                </c:pt>
                <c:pt idx="16">
                  <c:v>15.2</c:v>
                </c:pt>
                <c:pt idx="17">
                  <c:v>34.1</c:v>
                </c:pt>
              </c:numCache>
            </c:numRef>
          </c:val>
        </c:ser>
        <c:ser>
          <c:idx val="1"/>
          <c:order val="1"/>
          <c:tx>
            <c:strRef>
              <c:f>'срав на 1.12.14'!$C$5:$C$6</c:f>
              <c:strCache>
                <c:ptCount val="1"/>
                <c:pt idx="0">
                  <c:v>Удельный вес трудоустроенных от числа обратившихся, % 2013 год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'срав на 1.12.14'!$A$7:$A$24</c:f>
              <c:strCache>
                <c:ptCount val="18"/>
                <c:pt idx="0">
                  <c:v>г.Йошкар-Ола</c:v>
                </c:pt>
                <c:pt idx="1">
                  <c:v>г.Волжск</c:v>
                </c:pt>
                <c:pt idx="2">
                  <c:v>Волжский</c:v>
                </c:pt>
                <c:pt idx="3">
                  <c:v>г.Козьмодемьянск</c:v>
                </c:pt>
                <c:pt idx="4">
                  <c:v>Горномарийский</c:v>
                </c:pt>
                <c:pt idx="5">
                  <c:v>Звениговский</c:v>
                </c:pt>
                <c:pt idx="6">
                  <c:v>Килемарский </c:v>
                </c:pt>
                <c:pt idx="7">
                  <c:v>Куженерский </c:v>
                </c:pt>
                <c:pt idx="8">
                  <c:v>Мари-Турекский </c:v>
                </c:pt>
                <c:pt idx="9">
                  <c:v>Медведевский </c:v>
                </c:pt>
                <c:pt idx="10">
                  <c:v>Моркинский </c:v>
                </c:pt>
                <c:pt idx="11">
                  <c:v>Новоторъяльский </c:v>
                </c:pt>
                <c:pt idx="12">
                  <c:v>Оршанский </c:v>
                </c:pt>
                <c:pt idx="13">
                  <c:v>Параньгинский </c:v>
                </c:pt>
                <c:pt idx="14">
                  <c:v>Сернурский </c:v>
                </c:pt>
                <c:pt idx="15">
                  <c:v>Советский </c:v>
                </c:pt>
                <c:pt idx="16">
                  <c:v>Юринский </c:v>
                </c:pt>
                <c:pt idx="17">
                  <c:v>ИТОГО</c:v>
                </c:pt>
              </c:strCache>
            </c:strRef>
          </c:cat>
          <c:val>
            <c:numRef>
              <c:f>'срав на 1.12.14'!$C$7:$C$24</c:f>
              <c:numCache>
                <c:formatCode>0.0</c:formatCode>
                <c:ptCount val="18"/>
                <c:pt idx="0">
                  <c:v>42.3</c:v>
                </c:pt>
                <c:pt idx="1">
                  <c:v>34.6</c:v>
                </c:pt>
                <c:pt idx="2">
                  <c:v>48.3</c:v>
                </c:pt>
                <c:pt idx="3">
                  <c:v>51.9</c:v>
                </c:pt>
                <c:pt idx="4">
                  <c:v>64</c:v>
                </c:pt>
                <c:pt idx="5">
                  <c:v>23.4</c:v>
                </c:pt>
                <c:pt idx="6">
                  <c:v>35</c:v>
                </c:pt>
                <c:pt idx="7">
                  <c:v>47.8</c:v>
                </c:pt>
                <c:pt idx="8">
                  <c:v>28.6</c:v>
                </c:pt>
                <c:pt idx="9">
                  <c:v>40.800000000000004</c:v>
                </c:pt>
                <c:pt idx="10">
                  <c:v>30.6</c:v>
                </c:pt>
                <c:pt idx="11">
                  <c:v>68.400000000000006</c:v>
                </c:pt>
                <c:pt idx="12">
                  <c:v>41.4</c:v>
                </c:pt>
                <c:pt idx="13">
                  <c:v>75.900000000000006</c:v>
                </c:pt>
                <c:pt idx="14">
                  <c:v>39.300000000000004</c:v>
                </c:pt>
                <c:pt idx="15">
                  <c:v>19.399999999999999</c:v>
                </c:pt>
                <c:pt idx="16">
                  <c:v>11.5</c:v>
                </c:pt>
                <c:pt idx="17">
                  <c:v>39.200000000000003</c:v>
                </c:pt>
              </c:numCache>
            </c:numRef>
          </c:val>
        </c:ser>
        <c:shape val="cylinder"/>
        <c:axId val="44809216"/>
        <c:axId val="44819200"/>
        <c:axId val="0"/>
      </c:bar3DChart>
      <c:catAx>
        <c:axId val="44809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Sylfaen" pitchFamily="18" charset="0"/>
              </a:defRPr>
            </a:pPr>
            <a:endParaRPr lang="ru-RU"/>
          </a:p>
        </c:txPr>
        <c:crossAx val="44819200"/>
        <c:crosses val="autoZero"/>
        <c:auto val="1"/>
        <c:lblAlgn val="ctr"/>
        <c:lblOffset val="100"/>
      </c:catAx>
      <c:valAx>
        <c:axId val="44819200"/>
        <c:scaling>
          <c:orientation val="minMax"/>
        </c:scaling>
        <c:axPos val="l"/>
        <c:numFmt formatCode="0.0" sourceLinked="1"/>
        <c:tickLblPos val="nextTo"/>
        <c:crossAx val="44809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Sylfaen" pitchFamily="18" charset="0"/>
            </a:defRPr>
          </a:pPr>
          <a:endParaRPr lang="ru-RU"/>
        </a:p>
      </c:txPr>
    </c:legend>
    <c:plotVisOnly val="1"/>
  </c:chart>
  <c:spPr>
    <a:solidFill>
      <a:schemeClr val="accent2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chemeClr val="accent1"/>
            </a:gs>
            <a:gs pos="50000">
              <a:srgbClr val="66CCFF">
                <a:tint val="44500"/>
                <a:satMod val="160000"/>
              </a:srgbClr>
            </a:gs>
            <a:gs pos="100000">
              <a:srgbClr val="66CCFF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chemeClr val="accent1"/>
            </a:gs>
            <a:gs pos="50000">
              <a:srgbClr val="66CCFF">
                <a:tint val="44500"/>
                <a:satMod val="160000"/>
              </a:srgbClr>
            </a:gs>
            <a:gs pos="100000">
              <a:srgbClr val="66CCFF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[1]Лист1!$B$6:$B$7</c:f>
              <c:strCache>
                <c:ptCount val="1"/>
                <c:pt idx="0">
                  <c:v>Удельный вес трудоустройства инвалидов в течение первых десяти дней до признания безработными к общему числу трудоустроенных, % 2012 год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900"/>
                      <a:t>15,9</a:t>
                    </a:r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[1]Лист1!$A$8:$A$25</c:f>
              <c:strCache>
                <c:ptCount val="18"/>
                <c:pt idx="0">
                  <c:v>город Йошкар-Ола</c:v>
                </c:pt>
                <c:pt idx="1">
                  <c:v>город Волжск</c:v>
                </c:pt>
                <c:pt idx="2">
                  <c:v>Волжский район</c:v>
                </c:pt>
                <c:pt idx="3">
                  <c:v>г. Козьмодемьянск</c:v>
                </c:pt>
                <c:pt idx="4">
                  <c:v>Горномарийский район</c:v>
                </c:pt>
                <c:pt idx="5">
                  <c:v>Звениговский район</c:v>
                </c:pt>
                <c:pt idx="6">
                  <c:v>Килемарский район</c:v>
                </c:pt>
                <c:pt idx="7">
                  <c:v>Куженерский район</c:v>
                </c:pt>
                <c:pt idx="8">
                  <c:v>Мари-Турекский район</c:v>
                </c:pt>
                <c:pt idx="9">
                  <c:v>Медведевский район</c:v>
                </c:pt>
                <c:pt idx="10">
                  <c:v>Моркинский район</c:v>
                </c:pt>
                <c:pt idx="11">
                  <c:v>Новоторъяльский район</c:v>
                </c:pt>
                <c:pt idx="12">
                  <c:v>Оршанский район</c:v>
                </c:pt>
                <c:pt idx="13">
                  <c:v>Параньгинский район</c:v>
                </c:pt>
                <c:pt idx="14">
                  <c:v>Сернурский район</c:v>
                </c:pt>
                <c:pt idx="15">
                  <c:v>Советский район</c:v>
                </c:pt>
                <c:pt idx="16">
                  <c:v>Юринский район</c:v>
                </c:pt>
                <c:pt idx="17">
                  <c:v>ИТОГО</c:v>
                </c:pt>
              </c:strCache>
            </c:strRef>
          </c:cat>
          <c:val>
            <c:numRef>
              <c:f>[1]Лист1!$B$8:$B$25</c:f>
              <c:numCache>
                <c:formatCode>0.0</c:formatCode>
                <c:ptCount val="18"/>
                <c:pt idx="0">
                  <c:v>15.9</c:v>
                </c:pt>
                <c:pt idx="1">
                  <c:v>13.8</c:v>
                </c:pt>
                <c:pt idx="2">
                  <c:v>0</c:v>
                </c:pt>
                <c:pt idx="3">
                  <c:v>45.5</c:v>
                </c:pt>
                <c:pt idx="4">
                  <c:v>0</c:v>
                </c:pt>
                <c:pt idx="5">
                  <c:v>11.1</c:v>
                </c:pt>
                <c:pt idx="6">
                  <c:v>55.6</c:v>
                </c:pt>
                <c:pt idx="7">
                  <c:v>37.5</c:v>
                </c:pt>
                <c:pt idx="8">
                  <c:v>12.5</c:v>
                </c:pt>
                <c:pt idx="9">
                  <c:v>0</c:v>
                </c:pt>
                <c:pt idx="10">
                  <c:v>42.9</c:v>
                </c:pt>
                <c:pt idx="11">
                  <c:v>9.1</c:v>
                </c:pt>
                <c:pt idx="12">
                  <c:v>0</c:v>
                </c:pt>
                <c:pt idx="13">
                  <c:v>25</c:v>
                </c:pt>
                <c:pt idx="14">
                  <c:v>33.300000000000004</c:v>
                </c:pt>
                <c:pt idx="15">
                  <c:v>4.8</c:v>
                </c:pt>
                <c:pt idx="16">
                  <c:v>0</c:v>
                </c:pt>
                <c:pt idx="17">
                  <c:v>15.4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[1]Лист1!$C$6:$C$7</c:f>
              <c:strCache>
                <c:ptCount val="1"/>
                <c:pt idx="0">
                  <c:v>Удельный вес трудоустройства инвалидов в течение первых десяти дней до признания безработными к общему числу трудоустроенных, % 2013 год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[1]Лист1!$A$8:$A$25</c:f>
              <c:strCache>
                <c:ptCount val="18"/>
                <c:pt idx="0">
                  <c:v>город Йошкар-Ола</c:v>
                </c:pt>
                <c:pt idx="1">
                  <c:v>город Волжск</c:v>
                </c:pt>
                <c:pt idx="2">
                  <c:v>Волжский район</c:v>
                </c:pt>
                <c:pt idx="3">
                  <c:v>г. Козьмодемьянск</c:v>
                </c:pt>
                <c:pt idx="4">
                  <c:v>Горномарийский район</c:v>
                </c:pt>
                <c:pt idx="5">
                  <c:v>Звениговский район</c:v>
                </c:pt>
                <c:pt idx="6">
                  <c:v>Килемарский район</c:v>
                </c:pt>
                <c:pt idx="7">
                  <c:v>Куженерский район</c:v>
                </c:pt>
                <c:pt idx="8">
                  <c:v>Мари-Турекский район</c:v>
                </c:pt>
                <c:pt idx="9">
                  <c:v>Медведевский район</c:v>
                </c:pt>
                <c:pt idx="10">
                  <c:v>Моркинский район</c:v>
                </c:pt>
                <c:pt idx="11">
                  <c:v>Новоторъяльский район</c:v>
                </c:pt>
                <c:pt idx="12">
                  <c:v>Оршанский район</c:v>
                </c:pt>
                <c:pt idx="13">
                  <c:v>Параньгинский район</c:v>
                </c:pt>
                <c:pt idx="14">
                  <c:v>Сернурский район</c:v>
                </c:pt>
                <c:pt idx="15">
                  <c:v>Советский район</c:v>
                </c:pt>
                <c:pt idx="16">
                  <c:v>Юринский район</c:v>
                </c:pt>
                <c:pt idx="17">
                  <c:v>ИТОГО</c:v>
                </c:pt>
              </c:strCache>
            </c:strRef>
          </c:cat>
          <c:val>
            <c:numRef>
              <c:f>[1]Лист1!$C$8:$C$25</c:f>
              <c:numCache>
                <c:formatCode>0.0</c:formatCode>
                <c:ptCount val="18"/>
                <c:pt idx="0">
                  <c:v>25.6</c:v>
                </c:pt>
                <c:pt idx="1">
                  <c:v>19.399999999999999</c:v>
                </c:pt>
                <c:pt idx="2">
                  <c:v>0</c:v>
                </c:pt>
                <c:pt idx="3">
                  <c:v>64.3</c:v>
                </c:pt>
                <c:pt idx="4">
                  <c:v>12.5</c:v>
                </c:pt>
                <c:pt idx="5">
                  <c:v>6.7</c:v>
                </c:pt>
                <c:pt idx="6">
                  <c:v>28.6</c:v>
                </c:pt>
                <c:pt idx="7">
                  <c:v>9.1</c:v>
                </c:pt>
                <c:pt idx="8">
                  <c:v>0</c:v>
                </c:pt>
                <c:pt idx="9">
                  <c:v>5</c:v>
                </c:pt>
                <c:pt idx="10">
                  <c:v>45.5</c:v>
                </c:pt>
                <c:pt idx="11">
                  <c:v>7.7</c:v>
                </c:pt>
                <c:pt idx="12">
                  <c:v>8.3000000000000007</c:v>
                </c:pt>
                <c:pt idx="13">
                  <c:v>31.8</c:v>
                </c:pt>
                <c:pt idx="14">
                  <c:v>36.4</c:v>
                </c:pt>
                <c:pt idx="15">
                  <c:v>30.8</c:v>
                </c:pt>
                <c:pt idx="16">
                  <c:v>33.300000000000004</c:v>
                </c:pt>
                <c:pt idx="17">
                  <c:v>22.5</c:v>
                </c:pt>
              </c:numCache>
            </c:numRef>
          </c:val>
          <c:shape val="cylinder"/>
        </c:ser>
        <c:shape val="box"/>
        <c:axId val="67200128"/>
        <c:axId val="67201664"/>
        <c:axId val="0"/>
      </c:bar3DChart>
      <c:catAx>
        <c:axId val="67200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i="0">
                <a:latin typeface="Sylfaen" pitchFamily="18" charset="0"/>
              </a:defRPr>
            </a:pPr>
            <a:endParaRPr lang="ru-RU"/>
          </a:p>
        </c:txPr>
        <c:crossAx val="67201664"/>
        <c:crosses val="autoZero"/>
        <c:auto val="1"/>
        <c:lblAlgn val="ctr"/>
        <c:lblOffset val="100"/>
      </c:catAx>
      <c:valAx>
        <c:axId val="67201664"/>
        <c:scaling>
          <c:orientation val="minMax"/>
        </c:scaling>
        <c:axPos val="l"/>
        <c:numFmt formatCode="0.0" sourceLinked="1"/>
        <c:tickLblPos val="nextTo"/>
        <c:crossAx val="672001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Sylfae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>
                <a:latin typeface="Sylfaen" pitchFamily="18" charset="0"/>
              </a:defRPr>
            </a:pPr>
            <a:endParaRPr lang="ru-RU"/>
          </a:p>
        </c:txPr>
      </c:legendEntry>
      <c:layout/>
      <c:txPr>
        <a:bodyPr/>
        <a:lstStyle/>
        <a:p>
          <a:pPr>
            <a:defRPr>
              <a:latin typeface="Sylfaen" pitchFamily="18" charset="0"/>
            </a:defRPr>
          </a:pPr>
          <a:endParaRPr lang="ru-RU"/>
        </a:p>
      </c:txPr>
    </c:legend>
    <c:plotVisOnly val="1"/>
  </c:chart>
  <c:spPr>
    <a:solidFill>
      <a:schemeClr val="accent2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00B0F0"/>
            </a:gs>
            <a:gs pos="50000">
              <a:srgbClr val="66CCFF">
                <a:tint val="44500"/>
                <a:satMod val="160000"/>
              </a:srgbClr>
            </a:gs>
            <a:gs pos="100000">
              <a:srgbClr val="66CCFF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00B0F0"/>
            </a:gs>
            <a:gs pos="50000">
              <a:srgbClr val="66CCFF">
                <a:tint val="44500"/>
                <a:satMod val="160000"/>
              </a:srgbClr>
            </a:gs>
            <a:gs pos="100000">
              <a:srgbClr val="66CCFF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8.1804633116512745E-2"/>
          <c:y val="1.7341840890578421E-2"/>
          <c:w val="0.8147666324318168"/>
          <c:h val="0.63076538819744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Лист1!$B$5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00B050"/>
            </a:solidFill>
          </c:spPr>
          <c:dLbls>
            <c:spPr>
              <a:noFill/>
            </c:spPr>
            <c:txPr>
              <a:bodyPr rot="-5400000" vert="horz" anchor="ctr" anchorCtr="0"/>
              <a:lstStyle/>
              <a:p>
                <a:pPr>
                  <a:defRPr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Лист1!$A$6:$A$23</c:f>
              <c:strCache>
                <c:ptCount val="18"/>
                <c:pt idx="0">
                  <c:v>город Йошкар-Ола</c:v>
                </c:pt>
                <c:pt idx="1">
                  <c:v>город Волжск</c:v>
                </c:pt>
                <c:pt idx="2">
                  <c:v>Волжский район</c:v>
                </c:pt>
                <c:pt idx="3">
                  <c:v>г. Козьмодемьянск</c:v>
                </c:pt>
                <c:pt idx="4">
                  <c:v>Горномарийский район</c:v>
                </c:pt>
                <c:pt idx="5">
                  <c:v>Звениговский район</c:v>
                </c:pt>
                <c:pt idx="6">
                  <c:v>Килемарский район</c:v>
                </c:pt>
                <c:pt idx="7">
                  <c:v>Куженерский район</c:v>
                </c:pt>
                <c:pt idx="8">
                  <c:v>Мари-Турекский район</c:v>
                </c:pt>
                <c:pt idx="9">
                  <c:v>Медведевский район</c:v>
                </c:pt>
                <c:pt idx="10">
                  <c:v>Моркинский район</c:v>
                </c:pt>
                <c:pt idx="11">
                  <c:v>Новоторъяльский район</c:v>
                </c:pt>
                <c:pt idx="12">
                  <c:v>Оршанский район</c:v>
                </c:pt>
                <c:pt idx="13">
                  <c:v>Параньгинский район</c:v>
                </c:pt>
                <c:pt idx="14">
                  <c:v>Сернурский район</c:v>
                </c:pt>
                <c:pt idx="15">
                  <c:v>Советский район</c:v>
                </c:pt>
                <c:pt idx="16">
                  <c:v>Юринский район</c:v>
                </c:pt>
                <c:pt idx="17">
                  <c:v>ИТОГО</c:v>
                </c:pt>
              </c:strCache>
            </c:strRef>
          </c:cat>
          <c:val>
            <c:numRef>
              <c:f>Лист1!$B$6:$B$23</c:f>
              <c:numCache>
                <c:formatCode>General</c:formatCode>
                <c:ptCount val="18"/>
                <c:pt idx="0">
                  <c:v>24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10</c:v>
                </c:pt>
                <c:pt idx="14">
                  <c:v>1</c:v>
                </c:pt>
                <c:pt idx="15">
                  <c:v>4</c:v>
                </c:pt>
                <c:pt idx="16">
                  <c:v>0</c:v>
                </c:pt>
                <c:pt idx="17">
                  <c:v>82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</c:spPr>
            <c:txPr>
              <a:bodyPr rot="-5400000" vert="horz" anchor="t" anchorCtr="1"/>
              <a:lstStyle/>
              <a:p>
                <a:pPr>
                  <a:defRPr b="1">
                    <a:solidFill>
                      <a:schemeClr val="bg1"/>
                    </a:solidFill>
                    <a:latin typeface="Sylfae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Лист1!$A$6:$A$23</c:f>
              <c:strCache>
                <c:ptCount val="18"/>
                <c:pt idx="0">
                  <c:v>город Йошкар-Ола</c:v>
                </c:pt>
                <c:pt idx="1">
                  <c:v>город Волжск</c:v>
                </c:pt>
                <c:pt idx="2">
                  <c:v>Волжский район</c:v>
                </c:pt>
                <c:pt idx="3">
                  <c:v>г. Козьмодемьянск</c:v>
                </c:pt>
                <c:pt idx="4">
                  <c:v>Горномарийский район</c:v>
                </c:pt>
                <c:pt idx="5">
                  <c:v>Звениговский район</c:v>
                </c:pt>
                <c:pt idx="6">
                  <c:v>Килемарский район</c:v>
                </c:pt>
                <c:pt idx="7">
                  <c:v>Куженерский район</c:v>
                </c:pt>
                <c:pt idx="8">
                  <c:v>Мари-Турекский район</c:v>
                </c:pt>
                <c:pt idx="9">
                  <c:v>Медведевский район</c:v>
                </c:pt>
                <c:pt idx="10">
                  <c:v>Моркинский район</c:v>
                </c:pt>
                <c:pt idx="11">
                  <c:v>Новоторъяльский район</c:v>
                </c:pt>
                <c:pt idx="12">
                  <c:v>Оршанский район</c:v>
                </c:pt>
                <c:pt idx="13">
                  <c:v>Параньгинский район</c:v>
                </c:pt>
                <c:pt idx="14">
                  <c:v>Сернурский район</c:v>
                </c:pt>
                <c:pt idx="15">
                  <c:v>Советский район</c:v>
                </c:pt>
                <c:pt idx="16">
                  <c:v>Юринский район</c:v>
                </c:pt>
                <c:pt idx="17">
                  <c:v>ИТОГО</c:v>
                </c:pt>
              </c:strCache>
            </c:strRef>
          </c:cat>
          <c:val>
            <c:numRef>
              <c:f>Лист1!$C$6:$C$23</c:f>
              <c:numCache>
                <c:formatCode>General</c:formatCode>
                <c:ptCount val="18"/>
                <c:pt idx="0">
                  <c:v>20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9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  <c:pt idx="11">
                  <c:v>6</c:v>
                </c:pt>
                <c:pt idx="12">
                  <c:v>4</c:v>
                </c:pt>
                <c:pt idx="13">
                  <c:v>12</c:v>
                </c:pt>
                <c:pt idx="14">
                  <c:v>3</c:v>
                </c:pt>
                <c:pt idx="15">
                  <c:v>4</c:v>
                </c:pt>
                <c:pt idx="16">
                  <c:v>0</c:v>
                </c:pt>
                <c:pt idx="17">
                  <c:v>90</c:v>
                </c:pt>
              </c:numCache>
            </c:numRef>
          </c:val>
          <c:shape val="cylinder"/>
        </c:ser>
        <c:gapWidth val="29"/>
        <c:gapDepth val="311"/>
        <c:shape val="box"/>
        <c:axId val="67701760"/>
        <c:axId val="67707648"/>
        <c:axId val="0"/>
      </c:bar3DChart>
      <c:catAx>
        <c:axId val="67701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Sylfaen" pitchFamily="18" charset="0"/>
              </a:defRPr>
            </a:pPr>
            <a:endParaRPr lang="ru-RU"/>
          </a:p>
        </c:txPr>
        <c:crossAx val="67707648"/>
        <c:crosses val="autoZero"/>
        <c:auto val="1"/>
        <c:lblAlgn val="ctr"/>
        <c:lblOffset val="100"/>
      </c:catAx>
      <c:valAx>
        <c:axId val="67707648"/>
        <c:scaling>
          <c:orientation val="minMax"/>
        </c:scaling>
        <c:axPos val="l"/>
        <c:numFmt formatCode="General" sourceLinked="1"/>
        <c:tickLblPos val="nextTo"/>
        <c:crossAx val="67701760"/>
        <c:crosses val="autoZero"/>
        <c:crossBetween val="between"/>
      </c:valAx>
      <c:spPr>
        <a:solidFill>
          <a:schemeClr val="accent2"/>
        </a:solidFill>
        <a:ln w="0">
          <a:noFill/>
        </a:ln>
      </c:spPr>
    </c:plotArea>
    <c:legend>
      <c:legendPos val="r"/>
      <c:layout/>
      <c:txPr>
        <a:bodyPr/>
        <a:lstStyle/>
        <a:p>
          <a:pPr>
            <a:defRPr sz="1200">
              <a:latin typeface="Sylfaen" pitchFamily="18" charset="0"/>
            </a:defRPr>
          </a:pPr>
          <a:endParaRPr lang="ru-RU"/>
        </a:p>
      </c:txPr>
    </c:legend>
    <c:plotVisOnly val="1"/>
  </c:chart>
  <c:spPr>
    <a:solidFill>
      <a:schemeClr val="accent2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ACD24-DD4E-4778-A618-FCBEDE2CB546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E1EE4-ADC1-4F1B-8D89-633351CF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E1EE4-ADC1-4F1B-8D89-633351CF74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75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7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FDDDC6-5D42-4CC3-98C1-48C1950FAF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8C6EB-AA42-4B99-AC58-0B79702BC3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E2DE4-F6BE-4721-A81B-4A5D72F987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77BCC1-6660-4E9D-96A7-4A201308B8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1414DFE-B53C-4B75-93B3-8E9A1A2EEF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B60A0C-526B-4CC6-82A6-5A78DDE3D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8E94C-ED67-475A-9797-94D5A7E56D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7845B-E4B6-42A3-ADEB-95A7CB262D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02FC-3EF0-478C-B954-0DDA38B9CF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66F1E-D01A-4778-AED5-6EEAB0D249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4F286-1348-4089-8294-702798FDDB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C86B0-41C7-4E3A-8954-4C62E8729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406E9-372D-4CA5-B692-C09EA50719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83D16-3960-47B9-8191-96E1EF8154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7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1313E20-241A-4208-865D-E60BDF6CFD2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7924800" cy="2971800"/>
          </a:xfrm>
          <a:noFill/>
          <a:ln/>
          <a:scene3d>
            <a:camera prst="perspectiveAbove"/>
            <a:lightRig rig="threePt" dir="t"/>
          </a:scene3d>
        </p:spPr>
        <p:txBody>
          <a:bodyPr/>
          <a:lstStyle/>
          <a:p>
            <a:pPr algn="ctr">
              <a:lnSpc>
                <a:spcPct val="130000"/>
              </a:lnSpc>
              <a:buNone/>
            </a:pPr>
            <a:r>
              <a:rPr lang="ru-RU" sz="2300" b="1" dirty="0">
                <a:latin typeface="Sylfaen" pitchFamily="18" charset="0"/>
              </a:rPr>
              <a:t>К О Л Л Е Г И </a:t>
            </a:r>
            <a:r>
              <a:rPr lang="ru-RU" sz="2300" b="1" dirty="0" smtClean="0">
                <a:latin typeface="Sylfaen" pitchFamily="18" charset="0"/>
              </a:rPr>
              <a:t>Я</a:t>
            </a:r>
          </a:p>
          <a:p>
            <a:pPr algn="ctr">
              <a:lnSpc>
                <a:spcPct val="130000"/>
              </a:lnSpc>
              <a:buNone/>
            </a:pPr>
            <a:r>
              <a:rPr lang="ru-RU" sz="2300" b="1" dirty="0" smtClean="0">
                <a:latin typeface="Sylfaen" pitchFamily="18" charset="0"/>
              </a:rPr>
              <a:t>ДЕПАРТАМЕНТА ГОСУДАРСТВЕННОЙ СЛУЖБЫ ЗАНЯТОСТИ НАСЕЛЕНИЯ РЕСПУБЛИКИ МАРИЙ ЭЛ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по вопросу: «О работе государственных казенных учреждений Республики Марий Эл центров занятости населения по содействию занятости инвалидов»</a:t>
            </a:r>
          </a:p>
          <a:p>
            <a:pPr algn="ctr">
              <a:lnSpc>
                <a:spcPct val="130000"/>
              </a:lnSpc>
              <a:buNone/>
            </a:pPr>
            <a:endParaRPr lang="ru-RU" sz="1600" dirty="0">
              <a:latin typeface="Sylfaen" pitchFamily="18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438400" y="381000"/>
            <a:ext cx="647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Above"/>
            <a:lightRig rig="threePt" dir="t"/>
          </a:scene3d>
        </p:spPr>
        <p:txBody>
          <a:bodyPr/>
          <a:lstStyle/>
          <a:p>
            <a:pPr marL="342900" indent="-342900" algn="ctr">
              <a:spcBef>
                <a:spcPts val="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  <a:cs typeface="Shruti" pitchFamily="2"/>
              </a:rPr>
              <a:t>Департамент  государственной службы занятости населения Республики Марий Эл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  <a:cs typeface="Shruti" pitchFamily="2"/>
            </a:endParaRPr>
          </a:p>
        </p:txBody>
      </p:sp>
      <p:pic>
        <p:nvPicPr>
          <p:cNvPr id="8" name="Picture 8" descr="EMBLEMA"/>
          <p:cNvPicPr>
            <a:picLocks noChangeAspect="1" noChangeArrowheads="1"/>
          </p:cNvPicPr>
          <p:nvPr/>
        </p:nvPicPr>
        <p:blipFill>
          <a:blip r:embed="rId2" cstate="print"/>
          <a:srcRect l="45203" t="2998"/>
          <a:stretch>
            <a:fillRect/>
          </a:stretch>
        </p:blipFill>
        <p:spPr bwMode="auto">
          <a:xfrm>
            <a:off x="228600" y="381000"/>
            <a:ext cx="2590800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  <a:softEdge rad="63500"/>
          </a:effectLst>
          <a:scene3d>
            <a:camera prst="perspectiveAbove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3800" y="304800"/>
            <a:ext cx="4876800" cy="1431925"/>
          </a:xfrm>
        </p:spPr>
        <p:txBody>
          <a:bodyPr/>
          <a:lstStyle/>
          <a:p>
            <a:r>
              <a:rPr lang="ru-RU" sz="2200" dirty="0" smtClean="0">
                <a:latin typeface="Sylfaen" pitchFamily="18" charset="0"/>
              </a:rPr>
              <a:t>Состав граждан, обратившихся </a:t>
            </a:r>
            <a:br>
              <a:rPr lang="ru-RU" sz="2200" dirty="0" smtClean="0">
                <a:latin typeface="Sylfaen" pitchFamily="18" charset="0"/>
              </a:rPr>
            </a:br>
            <a:r>
              <a:rPr lang="ru-RU" sz="2200" dirty="0" smtClean="0">
                <a:latin typeface="Sylfaen" pitchFamily="18" charset="0"/>
              </a:rPr>
              <a:t>за содействием в поиске подходящей работы относящиеся к категории инвалидов (мужчины/женщины)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4343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2895600"/>
          <a:ext cx="4343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8" descr="EMBLEMA"/>
          <p:cNvPicPr>
            <a:picLocks noChangeAspect="1" noChangeArrowheads="1"/>
          </p:cNvPicPr>
          <p:nvPr/>
        </p:nvPicPr>
        <p:blipFill>
          <a:blip r:embed="rId5" cstate="print"/>
          <a:srcRect l="45203" t="2998"/>
          <a:stretch>
            <a:fillRect/>
          </a:stretch>
        </p:blipFill>
        <p:spPr bwMode="auto">
          <a:xfrm>
            <a:off x="304800" y="228600"/>
            <a:ext cx="2728940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reflection blurRad="6350" stA="50000" endA="300" endPos="55000" dir="5400000" sy="-100000" algn="bl" rotWithShape="0"/>
            <a:softEdge rad="63500"/>
          </a:effectLst>
          <a:scene3d>
            <a:camera prst="perspectiveAbove"/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1676400" y="2209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Sylfaen" pitchFamily="18" charset="0"/>
              </a:rPr>
              <a:t>Обратилось за содействием в поиске подходящей работы граждан, относящихся к категории инвалидов </a:t>
            </a:r>
            <a:endParaRPr lang="ru-RU" b="1" dirty="0">
              <a:latin typeface="Sylfae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400" y="152400"/>
            <a:ext cx="5029200" cy="1371600"/>
          </a:xfrm>
        </p:spPr>
        <p:txBody>
          <a:bodyPr/>
          <a:lstStyle/>
          <a:p>
            <a:r>
              <a:rPr lang="ru-RU" sz="2200" dirty="0" smtClean="0">
                <a:latin typeface="Sylfaen" pitchFamily="18" charset="0"/>
              </a:rPr>
              <a:t>Удельный вес трудоустройства незанятых инвалидов в 2013 году </a:t>
            </a:r>
            <a:br>
              <a:rPr lang="ru-RU" sz="2200" dirty="0" smtClean="0">
                <a:latin typeface="Sylfaen" pitchFamily="18" charset="0"/>
              </a:rPr>
            </a:br>
            <a:r>
              <a:rPr lang="ru-RU" sz="2200" dirty="0" smtClean="0">
                <a:latin typeface="Sylfaen" pitchFamily="18" charset="0"/>
              </a:rPr>
              <a:t>в сравнении с аналогичным периодом </a:t>
            </a:r>
            <a:br>
              <a:rPr lang="ru-RU" sz="2200" dirty="0" smtClean="0">
                <a:latin typeface="Sylfaen" pitchFamily="18" charset="0"/>
              </a:rPr>
            </a:br>
            <a:r>
              <a:rPr lang="ru-RU" sz="2200" dirty="0" smtClean="0">
                <a:latin typeface="Sylfaen" pitchFamily="18" charset="0"/>
              </a:rPr>
              <a:t>2012 года                                                                                                                                    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Picture 8" descr="EMBLEMA"/>
          <p:cNvPicPr>
            <a:picLocks noChangeAspect="1" noChangeArrowheads="1"/>
          </p:cNvPicPr>
          <p:nvPr/>
        </p:nvPicPr>
        <p:blipFill>
          <a:blip r:embed="rId2" cstate="print"/>
          <a:srcRect l="45203" t="2998"/>
          <a:stretch>
            <a:fillRect/>
          </a:stretch>
        </p:blipFill>
        <p:spPr bwMode="auto">
          <a:xfrm>
            <a:off x="228599" y="152400"/>
            <a:ext cx="2743201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  <a:softEdge rad="63500"/>
          </a:effectLst>
          <a:scene3d>
            <a:camera prst="perspectiveAbove"/>
            <a:lightRig rig="threePt" dir="t"/>
          </a:scene3d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0" y="152400"/>
            <a:ext cx="4724400" cy="1142999"/>
          </a:xfrm>
        </p:spPr>
        <p:txBody>
          <a:bodyPr/>
          <a:lstStyle/>
          <a:p>
            <a:r>
              <a:rPr lang="ru-RU" sz="2200" dirty="0" smtClean="0">
                <a:latin typeface="Sylfaen" pitchFamily="18" charset="0"/>
              </a:rPr>
              <a:t>Удельный вес трудоустройства инвалидов в течение первых десяти </a:t>
            </a:r>
            <a:br>
              <a:rPr lang="ru-RU" sz="2200" dirty="0" smtClean="0">
                <a:latin typeface="Sylfaen" pitchFamily="18" charset="0"/>
              </a:rPr>
            </a:br>
            <a:r>
              <a:rPr lang="ru-RU" sz="2200" dirty="0" smtClean="0">
                <a:latin typeface="Sylfaen" pitchFamily="18" charset="0"/>
              </a:rPr>
              <a:t>дней до признания безработными</a:t>
            </a:r>
            <a:endParaRPr lang="ru-RU" sz="2200" dirty="0">
              <a:latin typeface="Sylfaen" pitchFamily="18" charset="0"/>
            </a:endParaRPr>
          </a:p>
        </p:txBody>
      </p:sp>
      <p:pic>
        <p:nvPicPr>
          <p:cNvPr id="5" name="Picture 8" descr="EMBLEMA"/>
          <p:cNvPicPr>
            <a:picLocks noChangeAspect="1" noChangeArrowheads="1"/>
          </p:cNvPicPr>
          <p:nvPr/>
        </p:nvPicPr>
        <p:blipFill>
          <a:blip r:embed="rId3" cstate="print"/>
          <a:srcRect l="45203" t="2998"/>
          <a:stretch>
            <a:fillRect/>
          </a:stretch>
        </p:blipFill>
        <p:spPr bwMode="auto">
          <a:xfrm>
            <a:off x="304800" y="304800"/>
            <a:ext cx="2728939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  <a:softEdge rad="63500"/>
          </a:effectLst>
          <a:scene3d>
            <a:camera prst="perspectiveAbove"/>
            <a:lightRig rig="threePt" dir="t"/>
          </a:scene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6477000" cy="2209800"/>
          </a:xfrm>
        </p:spPr>
        <p:txBody>
          <a:bodyPr/>
          <a:lstStyle/>
          <a:p>
            <a:pPr algn="ctr"/>
            <a:r>
              <a:rPr lang="ru-RU" sz="2000" dirty="0" smtClean="0">
                <a:latin typeface="Sylfaen" pitchFamily="18" charset="0"/>
              </a:rPr>
              <a:t>Количество </a:t>
            </a:r>
            <a:r>
              <a:rPr lang="ru-RU" sz="2000" dirty="0">
                <a:latin typeface="Sylfaen" pitchFamily="18" charset="0"/>
              </a:rPr>
              <a:t>оборудованных (оснащенных) рабочих мест, созданных в рамках Программы дополнительных мероприятий, направленных на снижение напряженности на рынке труда Республики Марий Эл, на которые были трудоустроены инвалиды </a:t>
            </a:r>
            <a:r>
              <a:rPr lang="ru-RU" sz="2000" dirty="0" smtClean="0">
                <a:latin typeface="Sylfaen" pitchFamily="18" charset="0"/>
              </a:rPr>
              <a:t/>
            </a:r>
            <a:br>
              <a:rPr lang="ru-RU" sz="2000" dirty="0" smtClean="0">
                <a:latin typeface="Sylfaen" pitchFamily="18" charset="0"/>
              </a:rPr>
            </a:br>
            <a:r>
              <a:rPr lang="ru-RU" sz="2000" dirty="0" smtClean="0">
                <a:latin typeface="Sylfaen" pitchFamily="18" charset="0"/>
              </a:rPr>
              <a:t>в </a:t>
            </a:r>
            <a:r>
              <a:rPr lang="ru-RU" sz="2000" dirty="0">
                <a:latin typeface="Sylfaen" pitchFamily="18" charset="0"/>
              </a:rPr>
              <a:t>сравнении с аналогичным периодом 2012 года</a:t>
            </a:r>
            <a:r>
              <a:rPr lang="ru-RU" sz="2000" b="0" dirty="0"/>
              <a:t/>
            </a:r>
            <a:br>
              <a:rPr lang="ru-RU" sz="2000" b="0" dirty="0"/>
            </a:b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848600" cy="4648200"/>
          </a:xfrm>
          <a:noFill/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3400" b="1" i="1" dirty="0">
                <a:solidFill>
                  <a:srgbClr val="FFFF00"/>
                </a:solidFill>
              </a:rPr>
              <a:t>	</a:t>
            </a:r>
            <a:endParaRPr lang="ru-RU" sz="2400" dirty="0">
              <a:effectLst/>
            </a:endParaRPr>
          </a:p>
        </p:txBody>
      </p:sp>
      <p:pic>
        <p:nvPicPr>
          <p:cNvPr id="142344" name="Picture 8" descr="EMBLEMA"/>
          <p:cNvPicPr>
            <a:picLocks noChangeAspect="1" noChangeArrowheads="1"/>
          </p:cNvPicPr>
          <p:nvPr/>
        </p:nvPicPr>
        <p:blipFill>
          <a:blip r:embed="rId2" cstate="print"/>
          <a:srcRect l="45203" t="2998"/>
          <a:stretch>
            <a:fillRect/>
          </a:stretch>
        </p:blipFill>
        <p:spPr bwMode="auto">
          <a:xfrm>
            <a:off x="152400" y="152400"/>
            <a:ext cx="266700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  <a:softEdge rad="63500"/>
          </a:effectLst>
          <a:scene3d>
            <a:camera prst="perspectiveAbove"/>
            <a:lightRig rig="threePt" dir="t"/>
          </a:scene3d>
        </p:spPr>
      </p:pic>
      <p:graphicFrame>
        <p:nvGraphicFramePr>
          <p:cNvPr id="6" name="Диаграмма 5"/>
          <p:cNvGraphicFramePr/>
          <p:nvPr/>
        </p:nvGraphicFramePr>
        <p:xfrm>
          <a:off x="228600" y="1981200"/>
          <a:ext cx="8763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>Информация о содействии занятости инвалидов за период с 2012 по 2013 год</_x041e__x043f__x0438__x0441__x0430__x043d__x0438__x0435_>
    <_x041f__x0430__x043f__x043a__x0430_ xmlns="6d967613-85b1-460e-8eeb-20e508149590">2014 год</_x041f__x0430__x043f__x043a__x0430_>
    <_dlc_DocId xmlns="57504d04-691e-4fc4-8f09-4f19fdbe90f6">XXJ7TYMEEKJ2-680-27</_dlc_DocId>
    <_dlc_DocIdUrl xmlns="57504d04-691e-4fc4-8f09-4f19fdbe90f6">
      <Url>http://spsearch.gov.mari.ru:32643/fgszn/_layouts/DocIdRedir.aspx?ID=XXJ7TYMEEKJ2-680-27</Url>
      <Description>XXJ7TYMEEKJ2-680-27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43BB1F4CE6B34EBE7ECB5414D8D1D7" ma:contentTypeVersion="2" ma:contentTypeDescription="Создание документа." ma:contentTypeScope="" ma:versionID="ab2ffbae7962e510877116464191270c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6d967613-85b1-460e-8eeb-20e508149590" targetNamespace="http://schemas.microsoft.com/office/2006/metadata/properties" ma:root="true" ma:fieldsID="970848e73afbee26019118989de397cd" ns2:_="" ns3:_="" ns4:_="">
    <xsd:import namespace="57504d04-691e-4fc4-8f09-4f19fdbe90f6"/>
    <xsd:import namespace="6d7c22ec-c6a4-4777-88aa-bc3c76ac660e"/>
    <xsd:import namespace="6d967613-85b1-460e-8eeb-20e50814959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67613-85b1-460e-8eeb-20e508149590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од" ma:format="RadioButtons" ma:internalName="_x041f__x0430__x043f__x043a__x0430_">
      <xsd:simpleType>
        <xsd:restriction base="dms:Choice">
          <xsd:enumeration value="2010 год"/>
          <xsd:enumeration value="2011 год"/>
          <xsd:enumeration value="2012 год"/>
          <xsd:enumeration value="2013 год"/>
          <xsd:enumeration value="2014 год"/>
          <xsd:enumeration value="2015 год"/>
          <xsd:enumeration value="2016 год"/>
          <xsd:enumeration value="2017 год"/>
          <xsd:enumeration value="2018 год"/>
          <xsd:enumeration value="2019 год"/>
          <xsd:enumeration value="2020 год"/>
          <xsd:enumeration value="2021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85C031-9DC8-481C-BE53-D9A8B72E0E11}"/>
</file>

<file path=customXml/itemProps2.xml><?xml version="1.0" encoding="utf-8"?>
<ds:datastoreItem xmlns:ds="http://schemas.openxmlformats.org/officeDocument/2006/customXml" ds:itemID="{51A18E02-E0A0-4554-862E-8EF87A8B8C9B}"/>
</file>

<file path=customXml/itemProps3.xml><?xml version="1.0" encoding="utf-8"?>
<ds:datastoreItem xmlns:ds="http://schemas.openxmlformats.org/officeDocument/2006/customXml" ds:itemID="{185F439A-1937-42DB-BD39-C5BA5DA51BB4}"/>
</file>

<file path=customXml/itemProps4.xml><?xml version="1.0" encoding="utf-8"?>
<ds:datastoreItem xmlns:ds="http://schemas.openxmlformats.org/officeDocument/2006/customXml" ds:itemID="{1BAE4A1A-B6A6-4C78-9374-32031B0595CC}"/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2809</TotalTime>
  <Words>112</Words>
  <Application>Microsoft Office PowerPoint</Application>
  <PresentationFormat>Экран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Сумерки</vt:lpstr>
      <vt:lpstr>Слайд 1</vt:lpstr>
      <vt:lpstr>Состав граждан, обратившихся  за содействием в поиске подходящей работы относящиеся к категории инвалидов (мужчины/женщины)</vt:lpstr>
      <vt:lpstr>Удельный вес трудоустройства незанятых инвалидов в 2013 году  в сравнении с аналогичным периодом  2012 года                                                                                                                                      </vt:lpstr>
      <vt:lpstr>Удельный вес трудоустройства инвалидов в течение первых десяти  дней до признания безработными</vt:lpstr>
      <vt:lpstr>Количество оборудованных (оснащенных) рабочих мест, созданных в рамках Программы дополнительных мероприятий, направленных на снижение напряженности на рынке труда Республики Марий Эл, на которые были трудоустроены инвалиды  в сравнении с аналогичным периодом 2012 года </vt:lpstr>
    </vt:vector>
  </TitlesOfParts>
  <Company>*****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</dc:title>
  <dc:creator>g.sergeev</dc:creator>
  <cp:lastModifiedBy>Лоскутов И.С.</cp:lastModifiedBy>
  <cp:revision>308</cp:revision>
  <dcterms:created xsi:type="dcterms:W3CDTF">2009-10-29T07:02:02Z</dcterms:created>
  <dcterms:modified xsi:type="dcterms:W3CDTF">2014-05-30T05:51:43Z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0x0101006343BB1F4CE6B34EBE7ECB5414D8D1D7</vt:lpwstr>
  </property>
  <property fmtid="{D5CDD505-2E9C-101B-9397-08002B2CF9AE}" pid="3" name="_dlc_DocIdItemGuid">
    <vt:lpwstr>14639581-30bb-461d-8dc0-10c90d747b29</vt:lpwstr>
  </property>
</Properties>
</file>